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48" r:id="rId1"/>
  </p:sldMasterIdLst>
  <p:notesMasterIdLst>
    <p:notesMasterId r:id="rId18"/>
  </p:notesMasterIdLst>
  <p:sldIdLst>
    <p:sldId id="256" r:id="rId2"/>
    <p:sldId id="257" r:id="rId3"/>
    <p:sldId id="271" r:id="rId4"/>
    <p:sldId id="268" r:id="rId5"/>
    <p:sldId id="274" r:id="rId6"/>
    <p:sldId id="269" r:id="rId7"/>
    <p:sldId id="275" r:id="rId8"/>
    <p:sldId id="272" r:id="rId9"/>
    <p:sldId id="273" r:id="rId10"/>
    <p:sldId id="259" r:id="rId11"/>
    <p:sldId id="267" r:id="rId12"/>
    <p:sldId id="260" r:id="rId13"/>
    <p:sldId id="264" r:id="rId14"/>
    <p:sldId id="262" r:id="rId15"/>
    <p:sldId id="263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FF"/>
    <a:srgbClr val="FFCC00"/>
    <a:srgbClr val="660033"/>
    <a:srgbClr val="0066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542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278839388216136E-3"/>
          <c:y val="0.13077198411646018"/>
          <c:w val="0.60074945376439659"/>
          <c:h val="0.812417347893244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5"/>
          <c:dPt>
            <c:idx val="0"/>
            <c:bubble3D val="0"/>
            <c:explosion val="22"/>
            <c:spPr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627-48B9-B617-A88B5700C4CA}"/>
              </c:ext>
            </c:extLst>
          </c:dPt>
          <c:dPt>
            <c:idx val="1"/>
            <c:bubble3D val="0"/>
            <c:explosion val="17"/>
            <c:extLst xmlns:c16r2="http://schemas.microsoft.com/office/drawing/2015/06/chart">
              <c:ext xmlns:c16="http://schemas.microsoft.com/office/drawing/2014/chart" uri="{C3380CC4-5D6E-409C-BE32-E72D297353CC}">
                <c16:uniqueId val="{00000002-C627-48B9-B617-A88B5700C4CA}"/>
              </c:ext>
            </c:extLst>
          </c:dPt>
          <c:dPt>
            <c:idx val="2"/>
            <c:bubble3D val="0"/>
            <c:explosion val="18"/>
            <c:extLst xmlns:c16r2="http://schemas.microsoft.com/office/drawing/2015/06/chart">
              <c:ext xmlns:c16="http://schemas.microsoft.com/office/drawing/2014/chart" uri="{C3380CC4-5D6E-409C-BE32-E72D297353CC}">
                <c16:uniqueId val="{00000003-C627-48B9-B617-A88B5700C4CA}"/>
              </c:ext>
            </c:extLst>
          </c:dPt>
          <c:dPt>
            <c:idx val="3"/>
            <c:bubble3D val="0"/>
            <c:explosion val="16"/>
            <c:extLst xmlns:c16r2="http://schemas.microsoft.com/office/drawing/2015/06/chart">
              <c:ext xmlns:c16="http://schemas.microsoft.com/office/drawing/2014/chart" uri="{C3380CC4-5D6E-409C-BE32-E72D297353CC}">
                <c16:uniqueId val="{00000004-C627-48B9-B617-A88B5700C4CA}"/>
              </c:ext>
            </c:extLst>
          </c:dPt>
          <c:dPt>
            <c:idx val="4"/>
            <c:bubble3D val="0"/>
            <c:explosion val="16"/>
            <c:extLst xmlns:c16r2="http://schemas.microsoft.com/office/drawing/2015/06/chart">
              <c:ext xmlns:c16="http://schemas.microsoft.com/office/drawing/2014/chart" uri="{C3380CC4-5D6E-409C-BE32-E72D297353CC}">
                <c16:uniqueId val="{00000005-C627-48B9-B617-A88B5700C4CA}"/>
              </c:ext>
            </c:extLst>
          </c:dPt>
          <c:dPt>
            <c:idx val="5"/>
            <c:bubble3D val="0"/>
            <c:explosion val="19"/>
            <c:extLst xmlns:c16r2="http://schemas.microsoft.com/office/drawing/2015/06/chart">
              <c:ext xmlns:c16="http://schemas.microsoft.com/office/drawing/2014/chart" uri="{C3380CC4-5D6E-409C-BE32-E72D297353CC}">
                <c16:uniqueId val="{00000006-C627-48B9-B617-A88B5700C4CA}"/>
              </c:ext>
            </c:extLst>
          </c:dPt>
          <c:dPt>
            <c:idx val="6"/>
            <c:bubble3D val="0"/>
            <c:spPr>
              <a:noFill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627-48B9-B617-A88B5700C4CA}"/>
              </c:ext>
            </c:extLst>
          </c:dPt>
          <c:dPt>
            <c:idx val="7"/>
            <c:bubble3D val="0"/>
            <c:spPr>
              <a:noFill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627-48B9-B617-A88B5700C4CA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0.44950000000000001</c:v>
                </c:pt>
                <c:pt idx="1">
                  <c:v>0.1386</c:v>
                </c:pt>
                <c:pt idx="2">
                  <c:v>0.41189999999999999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627-48B9-B617-A88B5700C4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116568066511126"/>
          <c:y val="9.4546394486634114E-2"/>
          <c:w val="0.29480728993074845"/>
          <c:h val="0.8901152560109808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explosion val="25"/>
          <c:dPt>
            <c:idx val="0"/>
            <c:bubble3D val="0"/>
            <c:explosion val="20"/>
            <c:extLst xmlns:c16r2="http://schemas.microsoft.com/office/drawing/2015/06/chart">
              <c:ext xmlns:c16="http://schemas.microsoft.com/office/drawing/2014/chart" uri="{C3380CC4-5D6E-409C-BE32-E72D297353CC}">
                <c16:uniqueId val="{00000000-1118-455D-9B09-9A045C1951E1}"/>
              </c:ext>
            </c:extLst>
          </c:dPt>
          <c:dPt>
            <c:idx val="2"/>
            <c:bubble3D val="0"/>
            <c:explosion val="53"/>
            <c:extLst xmlns:c16r2="http://schemas.microsoft.com/office/drawing/2015/06/chart">
              <c:ext xmlns:c16="http://schemas.microsoft.com/office/drawing/2014/chart" uri="{C3380CC4-5D6E-409C-BE32-E72D297353CC}">
                <c16:uniqueId val="{00000001-1118-455D-9B09-9A045C1951E1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социальная политика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0.31</c:v>
                </c:pt>
                <c:pt idx="1">
                  <c:v>1.95E-2</c:v>
                </c:pt>
                <c:pt idx="2">
                  <c:v>0.48880000000000001</c:v>
                </c:pt>
                <c:pt idx="3">
                  <c:v>7.9100000000000004E-2</c:v>
                </c:pt>
                <c:pt idx="4">
                  <c:v>4.9500000000000002E-2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118-455D-9B09-9A045C1951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13308631373291"/>
          <c:y val="4.4522452172779232E-2"/>
          <c:w val="0.3786691368626709"/>
          <c:h val="0.9109548059022520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AA308-AF84-4D04-9247-71A73F567B10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82ADD-2028-411B-A483-4A777EBF8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237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482ADD-2028-411B-A483-4A777EBF84D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64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2615590-FF02-4D3C-9068-07323F0C7EF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0E95F72-F15D-4EAC-A252-57BE184B037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221088"/>
            <a:ext cx="8208912" cy="2232248"/>
          </a:xfr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к  проекту бюджета </a:t>
            </a:r>
            <a:r>
              <a:rPr lang="ru-RU" sz="3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Калужского </a:t>
            </a:r>
            <a:r>
              <a:rPr lang="ru-RU" sz="3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муниципального </a:t>
            </a:r>
            <a:r>
              <a:rPr lang="ru-RU" sz="3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образования </a:t>
            </a:r>
            <a:r>
              <a:rPr lang="ru-RU" sz="3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на </a:t>
            </a:r>
            <a:r>
              <a:rPr lang="ru-RU" sz="3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2026  </a:t>
            </a:r>
            <a:r>
              <a:rPr lang="ru-RU" sz="3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год и на плановый период </a:t>
            </a:r>
            <a:r>
              <a:rPr lang="ru-RU" sz="3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20</a:t>
            </a:r>
            <a:r>
              <a:rPr lang="en-US" sz="3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2</a:t>
            </a:r>
            <a:r>
              <a:rPr lang="ru-RU" sz="3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7 </a:t>
            </a:r>
            <a:r>
              <a:rPr lang="ru-RU" sz="3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и </a:t>
            </a:r>
            <a:r>
              <a:rPr lang="ru-RU" sz="3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2028 </a:t>
            </a:r>
            <a:r>
              <a:rPr lang="ru-RU" sz="3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годов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616" y="551681"/>
            <a:ext cx="4876800" cy="3381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711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кументы\ВХОДЯЩИЕ ДОКУМЕНТЫ\Без названия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2672407"/>
              </p:ext>
            </p:extLst>
          </p:nvPr>
        </p:nvGraphicFramePr>
        <p:xfrm>
          <a:off x="395536" y="2636912"/>
          <a:ext cx="8496949" cy="3365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294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38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638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965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6297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9658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3020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6018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ед.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изм.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effectLst/>
                        <a:latin typeface="Times New Roman"/>
                        <a:ea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Calibri"/>
                        </a:rPr>
                        <a:t>2024 год отчет</a:t>
                      </a:r>
                      <a:endParaRPr lang="ru-RU" sz="1000" dirty="0" smtClean="0">
                        <a:effectLst/>
                        <a:latin typeface="+mn-lt"/>
                        <a:ea typeface="Calibri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Calibri"/>
                        </a:rPr>
                        <a:t>2025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год оценка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Calibri"/>
                        </a:rPr>
                        <a:t>2026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год прогноз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Calibri"/>
                        </a:rPr>
                        <a:t>20</a:t>
                      </a:r>
                      <a:r>
                        <a:rPr lang="en-US" sz="1000" b="1" dirty="0" smtClean="0">
                          <a:effectLst/>
                          <a:latin typeface="Times New Roman"/>
                          <a:ea typeface="Calibri"/>
                        </a:rPr>
                        <a:t>2</a:t>
                      </a:r>
                      <a:r>
                        <a:rPr lang="ru-RU" sz="1000" b="1" dirty="0" smtClean="0">
                          <a:effectLst/>
                          <a:latin typeface="Times New Roman"/>
                          <a:ea typeface="Calibri"/>
                        </a:rPr>
                        <a:t>7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год прогноз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Calibri"/>
                        </a:rPr>
                        <a:t>2028 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год прогноз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19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Среднесписочная численность работающих в экономике - всего: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169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169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7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 в </a:t>
                      </a:r>
                      <a:r>
                        <a:rPr lang="ru-RU" sz="1000" b="1" dirty="0" err="1">
                          <a:effectLst/>
                          <a:latin typeface="Times New Roman"/>
                          <a:ea typeface="Calibri"/>
                        </a:rPr>
                        <a:t>т.ч</a:t>
                      </a: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. бюджетная сфера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10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Фонд начисленной заработной платы работающих в экономике - всего: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тыс.</a:t>
                      </a:r>
                      <a:endParaRPr lang="ru-RU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руб.</a:t>
                      </a:r>
                      <a:endParaRPr lang="ru-RU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53218,6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57877,1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58363,6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59958,7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61966,2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13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Calibri"/>
                        </a:rPr>
                        <a:t>в т. ч. бюджетная сфера</a:t>
                      </a:r>
                      <a:endParaRPr lang="ru-RU" sz="10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тыс.</a:t>
                      </a:r>
                      <a:endParaRPr lang="ru-RU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руб.</a:t>
                      </a:r>
                      <a:endParaRPr lang="ru-RU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28515,0</a:t>
                      </a:r>
                      <a:endParaRPr lang="ru-RU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31366,5</a:t>
                      </a:r>
                      <a:endParaRPr lang="ru-RU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32589,8</a:t>
                      </a:r>
                      <a:endParaRPr lang="ru-RU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33860,8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35181,4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62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Среднемесячная заработная плата всего: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руб.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26454,8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26716,0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26880,4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27112,7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25710,0</a:t>
                      </a:r>
                      <a:endParaRPr lang="ru-RU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62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т. ч. в бюджетной сфере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руб.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19883,0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21290,0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22822,0</a:t>
                      </a:r>
                      <a:endParaRPr lang="ru-RU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22895,7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23759,3</a:t>
                      </a:r>
                      <a:endParaRPr lang="ru-RU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62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Выплаты социального характера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838,0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964,5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1076,4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1165,7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1253,1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62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Численность предпринимателей *)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чел.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62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Чистый доход предпринимателей *)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тыс.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руб.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99792" y="476672"/>
            <a:ext cx="6336704" cy="125272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80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Arial" pitchFamily="34" charset="0"/>
              </a:rPr>
              <a:t>Основные показатели прогноза социально-экономического развития</a:t>
            </a:r>
            <a:r>
              <a:rPr lang="ru-RU" sz="280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 </a:t>
            </a:r>
            <a:r>
              <a:rPr lang="ru-RU" sz="2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Калужского муниципального образования</a:t>
            </a:r>
            <a:endParaRPr lang="ru-RU" sz="28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332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9473761"/>
              </p:ext>
            </p:extLst>
          </p:nvPr>
        </p:nvGraphicFramePr>
        <p:xfrm>
          <a:off x="467544" y="2060848"/>
          <a:ext cx="8352925" cy="4533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8011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549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Показатели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2024 год (отчет)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2025 год (оценка)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прогноз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6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2026 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2028 год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2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Доходы - всего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15 077,1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12 054,2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11 682,8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r>
                        <a:rPr lang="ru-RU" sz="12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034,4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8 305,5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2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темпы роста к предыдущему году,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4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том числе: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2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налоговые и неналоговые доходы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5702,4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5 826,4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6 871,0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7 501,8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7 670,1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4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9314,7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6 227,8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4 811,8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532,6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635,4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43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безвозмездные поступления от других бюджетов бюджетной системы РФ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9254,7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5 897,1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4 811,8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532,6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635,4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62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прочие безвозмездные поступления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4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Расходы - всего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14 229,1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13 614,7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11682,8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8304,4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8305,5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62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темпы роста к предыдущему году, %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68,8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625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Условно утверждаемые расходы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194,5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399,3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4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Дефицит (-), профицит (+)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-1 650,5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9050" marR="1905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5040560" cy="16002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80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Arial" pitchFamily="34" charset="0"/>
              </a:rPr>
              <a:t>Основные </a:t>
            </a:r>
            <a:r>
              <a:rPr lang="ru-RU" sz="2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Arial" pitchFamily="34" charset="0"/>
              </a:rPr>
              <a:t>характеристики</a:t>
            </a:r>
            <a:r>
              <a:rPr lang="en-US" sz="2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Arial" pitchFamily="34" charset="0"/>
              </a:rPr>
              <a:t>бюджета </a:t>
            </a:r>
            <a:r>
              <a:rPr lang="ru-RU" sz="28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Калужского </a:t>
            </a:r>
            <a:r>
              <a:rPr lang="ru-RU" sz="280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Arial" pitchFamily="34" charset="0"/>
              </a:rPr>
              <a:t>муниципального образования</a:t>
            </a:r>
            <a:endParaRPr lang="ru-RU" sz="28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32656"/>
            <a:ext cx="2876550" cy="1590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7897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908335"/>
              </p:ext>
            </p:extLst>
          </p:nvPr>
        </p:nvGraphicFramePr>
        <p:xfrm>
          <a:off x="611560" y="3284984"/>
          <a:ext cx="784091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76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776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034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362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852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r>
                        <a:rPr lang="en-US" sz="1400" b="1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6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r>
                        <a:rPr lang="en-US" sz="1400" b="1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7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2028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НАЛОГОВЫЕ И НЕНАЛОГОВЫЕ </a:t>
                      </a:r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ДОХОДЫ: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6 871,0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7 501,8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7 670,1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НАЛОГОВЫЕ ДОХОДЫ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5 251,8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5 882,6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6 050,9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НЕНАЛОГОВЫЕ ДОХОДЫ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1 619,2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1 619,2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1 619,2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4 811,8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532,6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635,4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11 682,8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8 034,4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8 305,5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90938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836712"/>
            <a:ext cx="7344816" cy="1252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Прогноз доходов местного бюджета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Калужского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Федоровского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муниципального района Саратовской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области на 20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 и плановый период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2028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годов</a:t>
            </a:r>
          </a:p>
        </p:txBody>
      </p:sp>
    </p:spTree>
    <p:extLst>
      <p:ext uri="{BB962C8B-B14F-4D97-AF65-F5344CB8AC3E}">
        <p14:creationId xmlns:p14="http://schemas.microsoft.com/office/powerpoint/2010/main" val="190799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3481595"/>
              </p:ext>
            </p:extLst>
          </p:nvPr>
        </p:nvGraphicFramePr>
        <p:xfrm>
          <a:off x="395536" y="1988840"/>
          <a:ext cx="864096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D:\Документы\ВХОДЯЩИЕ ДОКУМЕНТЫ\217908-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0648"/>
            <a:ext cx="3558902" cy="1996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58588"/>
            <a:ext cx="5328592" cy="1600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Структура доходов бюджета Калужского  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муниципального 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образования на 20</a:t>
            </a:r>
            <a:r>
              <a:rPr lang="en-US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 год</a:t>
            </a:r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606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060"/>
            <a:ext cx="8330188" cy="225083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6772" y="331911"/>
            <a:ext cx="8712968" cy="10081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Расходы местного бюджета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Калужского 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муниципального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образования Федоровского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муниципального района на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 год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ятно 1 5"/>
          <p:cNvSpPr/>
          <p:nvPr/>
        </p:nvSpPr>
        <p:spPr>
          <a:xfrm rot="1223984">
            <a:off x="2402835" y="1810502"/>
            <a:ext cx="4105173" cy="3243682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</a:t>
            </a:r>
          </a:p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682,8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49852" y="3413184"/>
            <a:ext cx="2047035" cy="208823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Националь-</a:t>
            </a:r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ная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оборона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–227,1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408533" y="4605854"/>
            <a:ext cx="2232248" cy="212415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Национальная экономика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     5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683,8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тысяч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655213" y="3085907"/>
            <a:ext cx="2259974" cy="2345747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Жилищно-коммунальное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919,6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</a:t>
            </a:r>
          </a:p>
        </p:txBody>
      </p:sp>
      <p:sp>
        <p:nvSpPr>
          <p:cNvPr id="13" name="Овал 12"/>
          <p:cNvSpPr/>
          <p:nvPr/>
        </p:nvSpPr>
        <p:spPr>
          <a:xfrm>
            <a:off x="1345587" y="958037"/>
            <a:ext cx="2090596" cy="2127870"/>
          </a:xfrm>
          <a:prstGeom prst="ellipse">
            <a:avLst/>
          </a:prstGeom>
          <a:solidFill>
            <a:srgbClr val="FFCC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Общегосудар-ственные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599,7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</a:t>
            </a:r>
          </a:p>
        </p:txBody>
      </p:sp>
      <p:sp>
        <p:nvSpPr>
          <p:cNvPr id="15" name="Овал 14"/>
          <p:cNvSpPr/>
          <p:nvPr/>
        </p:nvSpPr>
        <p:spPr>
          <a:xfrm>
            <a:off x="5004048" y="905852"/>
            <a:ext cx="2059926" cy="2000487"/>
          </a:xfrm>
          <a:prstGeom prst="ellipse">
            <a:avLst/>
          </a:prstGeom>
          <a:solidFill>
            <a:srgbClr val="FF99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политика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-576,0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58550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9054092"/>
              </p:ext>
            </p:extLst>
          </p:nvPr>
        </p:nvGraphicFramePr>
        <p:xfrm>
          <a:off x="611560" y="2420888"/>
          <a:ext cx="7992888" cy="3811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19872" y="636120"/>
            <a:ext cx="5421288" cy="12527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Структура расходов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местного бюджета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Калужского 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муниципального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образования на 20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 год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026" name="Picture 2" descr="D:\Документы\ВХОДЯЩИЕ ДОКУМЕНТЫ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2905125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08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0988428"/>
              </p:ext>
            </p:extLst>
          </p:nvPr>
        </p:nvGraphicFramePr>
        <p:xfrm>
          <a:off x="323527" y="2564905"/>
          <a:ext cx="8568952" cy="264955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9822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24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212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181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818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2667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93093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3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2024 год (отчет)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effectLst/>
                        </a:rPr>
                        <a:t>2025 год    (оценка)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effectLst/>
                        </a:rPr>
                        <a:t>прогноз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effectLst/>
                        </a:rPr>
                        <a:t>2026 год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effectLst/>
                        </a:rPr>
                        <a:t>2027 год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effectLst/>
                        </a:rPr>
                        <a:t>2028 год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309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3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97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7588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МП "Ремонт, содержание автомобильных дорог в границах </a:t>
                      </a:r>
                      <a:r>
                        <a:rPr lang="ru-RU" sz="1100" dirty="0" smtClean="0">
                          <a:effectLst/>
                        </a:rPr>
                        <a:t>Калужского муниципального </a:t>
                      </a:r>
                      <a:r>
                        <a:rPr lang="ru-RU" sz="1100" dirty="0">
                          <a:effectLst/>
                        </a:rPr>
                        <a:t>образования Федоровского муниципального района Саратовской области на 2026-2028 годы"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6 398,6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4 756,9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5 683,8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1 852,6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1 852,6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5551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МП "Пожарная безопасность на территории </a:t>
                      </a:r>
                      <a:r>
                        <a:rPr lang="ru-RU" sz="1100" dirty="0" smtClean="0">
                          <a:effectLst/>
                        </a:rPr>
                        <a:t>Калужского </a:t>
                      </a:r>
                      <a:r>
                        <a:rPr lang="ru-RU" sz="1100" dirty="0">
                          <a:effectLst/>
                        </a:rPr>
                        <a:t>муниципального образования Федоровского муниципального района на 2026-2028 года"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222,5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250,0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8879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ИТОГО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6621,1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5006,9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6133,8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2302,6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2302,6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741" y="764704"/>
            <a:ext cx="8856984" cy="1252728"/>
          </a:xfrm>
        </p:spPr>
        <p:txBody>
          <a:bodyPr>
            <a:noAutofit/>
          </a:bodyPr>
          <a:lstStyle/>
          <a:p>
            <a:pPr hangingPunct="0"/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Сведения о планируемых расходах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Калужского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МО 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бюджета на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реализацию муниципальных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программ Федоровского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муниципального района</a:t>
            </a:r>
            <a:b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 2026 год и плановый период 2027 и 2028 годов</a:t>
            </a:r>
            <a:b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3179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2699792" cy="2518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060848"/>
            <a:ext cx="8208911" cy="468052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решения  «О бюджете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Калужского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2026 год и плановый период 2027 и 2028 годов»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опубликован на сайте  администрации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Калужского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образования:</a:t>
            </a:r>
          </a:p>
          <a:p>
            <a:pPr marL="45720" indent="0" algn="ctr">
              <a:buNone/>
            </a:pPr>
            <a:r>
              <a:rPr lang="en-US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kaluzhskoe-r64.gosweb.gosuslugi.ru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Данная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презентация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познакомит Вас с ключевыми положениями проекта основного финансового документа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образования. 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ней в понятной форме представлена информация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приоритетных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направлениях бюджетной политики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образования,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условиях формирования и параметрах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местного бюджета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планируемых результатах использования бюджетных средств.</a:t>
            </a:r>
            <a:b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Важнейшими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целями бюджетной политики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остаются исполнение принятых обязательств, решение наиболее значимых для жителей социальных вопросов в условиях ограниченных финансовых ресурсов, обеспечение стабильности бюджетной системы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образования.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Надеемся, что каждый читатель найдет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полезную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информацию, которая поможет сформировать правильное представление о проводимой в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муниципальном образовании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бюджетной политике.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362376"/>
            <a:ext cx="6397055" cy="12527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Arial" panose="020B0604020202020204" pitchFamily="34" charset="0"/>
              </a:rPr>
              <a:t>Уважаемые жители 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Arial" panose="020B0604020202020204" pitchFamily="34" charset="0"/>
              </a:rPr>
              <a:t>Калужского муниципального образования! 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05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764401"/>
            <a:ext cx="2122261" cy="159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ГРАЖДАНИН И ЕГО УЧАСТИЕ </a:t>
            </a:r>
            <a:b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БЮДЖЕТНОМ ПРОЦЕССЕ</a:t>
            </a:r>
            <a:endParaRPr lang="ru-RU" sz="2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1979712" y="1700808"/>
            <a:ext cx="5256584" cy="1296144"/>
          </a:xfrm>
          <a:prstGeom prst="downArrow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95736" y="1700808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ГРАЖДАНИН КАК НАЛОГОПЛАТЕЛЬЩИК ПОМОГАЕТ ФОРМИРОВАТЬ ДОХОДНУЮ ЧАСТЬ БЮДЖЕТА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467544" y="4420737"/>
            <a:ext cx="8352928" cy="1296144"/>
          </a:xfrm>
          <a:prstGeom prst="downArrowCallo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1560" y="4470211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ГРАЖДАНИН ПОЛУЧАЕТ СОЦИАЛЬНЫЕ ГАРАНТИИ – РАСХОДНАЯ ЧАСТЬ БЮДЖЕТА (ОБРАЗОВАНИЕ, ЖКХ, КУЛЬТУРА, СПОРТ, СОЦИАЛЬНЫЕ ЛЬГОТЫ И ДРУГОЕ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85" y="5524702"/>
            <a:ext cx="1248423" cy="109237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070" y="5628726"/>
            <a:ext cx="1504975" cy="9151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791" y="5490876"/>
            <a:ext cx="1416375" cy="10615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12" y="5418064"/>
            <a:ext cx="1818437" cy="118198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594" y="5657666"/>
            <a:ext cx="1536831" cy="102393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632210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5192" y="190631"/>
            <a:ext cx="8229600" cy="125272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ОСНОВНЫЕ ПОНЯТИЯ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123" y="2525438"/>
            <a:ext cx="1667224" cy="1899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937" y="2860761"/>
            <a:ext cx="1669774" cy="1564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трелка вниз 6"/>
          <p:cNvSpPr/>
          <p:nvPr/>
        </p:nvSpPr>
        <p:spPr>
          <a:xfrm>
            <a:off x="1943707" y="2525438"/>
            <a:ext cx="504056" cy="6270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>
            <a:off x="6130796" y="2483815"/>
            <a:ext cx="504056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0974" y="4509120"/>
            <a:ext cx="3489523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бюджета </a:t>
            </a:r>
            <a:r>
              <a:rPr lang="ru-RU" sz="2000" b="1" dirty="0">
                <a:solidFill>
                  <a:srgbClr val="FF0000"/>
                </a:solidFill>
              </a:rPr>
              <a:t>–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поступающие в бюджет денежные средства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02604" y="4549133"/>
            <a:ext cx="3960440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бюджета </a:t>
            </a:r>
            <a:r>
              <a:rPr lang="ru-RU" sz="2000" b="1" dirty="0">
                <a:solidFill>
                  <a:srgbClr val="FF0000"/>
                </a:solidFill>
              </a:rPr>
              <a:t>– </a:t>
            </a:r>
            <a:r>
              <a:rPr lang="ru-RU" sz="2000" b="1" dirty="0" smtClean="0">
                <a:solidFill>
                  <a:srgbClr val="FF0000"/>
                </a:solidFill>
              </a:rPr>
              <a:t>выплачиваемые из бюджета денежные средства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5906063"/>
            <a:ext cx="8496944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Дефицит бюджета </a:t>
            </a:r>
            <a:r>
              <a:rPr lang="ru-RU" b="1" dirty="0">
                <a:solidFill>
                  <a:srgbClr val="FF0000"/>
                </a:solidFill>
              </a:rPr>
              <a:t>– </a:t>
            </a:r>
            <a:r>
              <a:rPr lang="ru-RU" b="1" dirty="0" smtClean="0">
                <a:solidFill>
                  <a:srgbClr val="FF0000"/>
                </a:solidFill>
              </a:rPr>
              <a:t>превышение расходов бюджета над его доходами</a:t>
            </a:r>
          </a:p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Профицит бюджета </a:t>
            </a:r>
            <a:r>
              <a:rPr lang="ru-RU" b="1" dirty="0" smtClean="0">
                <a:solidFill>
                  <a:srgbClr val="FF0000"/>
                </a:solidFill>
              </a:rPr>
              <a:t>– превышение доходов бюджета над его расходами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5226" y="1412776"/>
            <a:ext cx="7607468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FF0000"/>
                </a:solidFill>
              </a:rPr>
              <a:t>Бюджет</a:t>
            </a:r>
            <a:r>
              <a:rPr lang="ru-RU" dirty="0">
                <a:solidFill>
                  <a:srgbClr val="FF0000"/>
                </a:solidFill>
              </a:rPr>
              <a:t> - форма образования и расходования денежных средств, предназначенных для финансового обеспечения задач и функций государства и </a:t>
            </a:r>
            <a:r>
              <a:rPr lang="ru-RU" dirty="0" smtClean="0">
                <a:solidFill>
                  <a:srgbClr val="FF0000"/>
                </a:solidFill>
              </a:rPr>
              <a:t>органов местного </a:t>
            </a:r>
            <a:r>
              <a:rPr lang="ru-RU" dirty="0">
                <a:solidFill>
                  <a:srgbClr val="FF0000"/>
                </a:solidFill>
              </a:rPr>
              <a:t>самоуправления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838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476672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Документы, на основании которых составляется проект бюджета 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Калужского </a:t>
            </a:r>
            <a: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МО в соответствии со ст.172 БК РФ</a:t>
            </a:r>
            <a:br>
              <a:rPr lang="ru-RU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2276872"/>
            <a:ext cx="7634848" cy="3816424"/>
          </a:xfrm>
        </p:spPr>
        <p:txBody>
          <a:bodyPr>
            <a:normAutofit fontScale="40000" lnSpcReduction="20000"/>
          </a:bodyPr>
          <a:lstStyle/>
          <a:p>
            <a:pPr algn="l">
              <a:lnSpc>
                <a:spcPct val="170000"/>
              </a:lnSpc>
              <a:spcBef>
                <a:spcPts val="0"/>
              </a:spcBef>
              <a:defRPr/>
            </a:pPr>
            <a:r>
              <a:rPr lang="ru-RU" sz="51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Основные направления бюджетной и налоговой политики</a:t>
            </a:r>
          </a:p>
          <a:p>
            <a:pPr algn="l">
              <a:lnSpc>
                <a:spcPct val="170000"/>
              </a:lnSpc>
              <a:spcBef>
                <a:spcPts val="0"/>
              </a:spcBef>
              <a:defRPr/>
            </a:pPr>
            <a:r>
              <a:rPr lang="ru-RU" sz="51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Прогноз социально-экономического развития</a:t>
            </a:r>
          </a:p>
          <a:p>
            <a:pPr algn="l">
              <a:lnSpc>
                <a:spcPct val="170000"/>
              </a:lnSpc>
              <a:spcBef>
                <a:spcPts val="0"/>
              </a:spcBef>
              <a:defRPr/>
            </a:pPr>
            <a:r>
              <a:rPr lang="ru-RU" sz="51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Бюджетный прогноз (проект бюджетного прогноза) на долгосрочный период</a:t>
            </a:r>
          </a:p>
          <a:p>
            <a:pPr algn="l">
              <a:lnSpc>
                <a:spcPct val="170000"/>
              </a:lnSpc>
              <a:spcBef>
                <a:spcPts val="0"/>
              </a:spcBef>
              <a:defRPr/>
            </a:pPr>
            <a:r>
              <a:rPr lang="ru-RU" sz="51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Муниципальные программы (проекты муниципальных программ, проекты изменений муниципальных программ)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093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741545"/>
            <a:ext cx="2116455" cy="211645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2558" y="188640"/>
            <a:ext cx="8229600" cy="125272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ДОХОДЫ БЮДЖЕТА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Волна 3"/>
          <p:cNvSpPr/>
          <p:nvPr/>
        </p:nvSpPr>
        <p:spPr>
          <a:xfrm>
            <a:off x="462558" y="1242984"/>
            <a:ext cx="2237234" cy="804496"/>
          </a:xfrm>
          <a:prstGeom prst="wav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2100" b="1" dirty="0">
                <a:solidFill>
                  <a:srgbClr val="FFFF00"/>
                </a:solidFill>
              </a:rPr>
              <a:t>  </a:t>
            </a:r>
            <a:r>
              <a:rPr lang="ru-RU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Налоговые </a:t>
            </a:r>
          </a:p>
          <a:p>
            <a:pPr algn="ctr"/>
            <a:r>
              <a:rPr lang="ru-RU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</a:p>
        </p:txBody>
      </p:sp>
      <p:sp>
        <p:nvSpPr>
          <p:cNvPr id="5" name="Волна 4"/>
          <p:cNvSpPr/>
          <p:nvPr/>
        </p:nvSpPr>
        <p:spPr>
          <a:xfrm>
            <a:off x="3253904" y="1269121"/>
            <a:ext cx="2398216" cy="804496"/>
          </a:xfrm>
          <a:prstGeom prst="wav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2100" b="1" dirty="0">
                <a:solidFill>
                  <a:srgbClr val="FFFF00"/>
                </a:solidFill>
              </a:rPr>
              <a:t>  </a:t>
            </a:r>
            <a:r>
              <a:rPr lang="ru-RU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Неналоговые </a:t>
            </a:r>
          </a:p>
          <a:p>
            <a:pPr algn="ctr"/>
            <a:r>
              <a:rPr lang="ru-RU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ru-RU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</a:p>
        </p:txBody>
      </p:sp>
      <p:sp>
        <p:nvSpPr>
          <p:cNvPr id="6" name="Волна 5"/>
          <p:cNvSpPr/>
          <p:nvPr/>
        </p:nvSpPr>
        <p:spPr>
          <a:xfrm>
            <a:off x="6013722" y="1283947"/>
            <a:ext cx="2558562" cy="804496"/>
          </a:xfrm>
          <a:prstGeom prst="wav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sz="2100" b="1" dirty="0">
                <a:solidFill>
                  <a:srgbClr val="FFFF00"/>
                </a:solidFill>
              </a:rPr>
              <a:t>  </a:t>
            </a:r>
            <a:r>
              <a:rPr lang="ru-RU" sz="1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</a:t>
            </a:r>
          </a:p>
          <a:p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поступления</a:t>
            </a:r>
            <a:endParaRPr lang="ru-RU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ятиугольник 7"/>
          <p:cNvSpPr/>
          <p:nvPr/>
        </p:nvSpPr>
        <p:spPr>
          <a:xfrm rot="5400000">
            <a:off x="-455960" y="3026638"/>
            <a:ext cx="4041975" cy="2523393"/>
          </a:xfrm>
          <a:prstGeom prst="homePlat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50" dirty="0"/>
          </a:p>
        </p:txBody>
      </p:sp>
      <p:sp>
        <p:nvSpPr>
          <p:cNvPr id="9" name="TextBox 8"/>
          <p:cNvSpPr txBox="1"/>
          <p:nvPr/>
        </p:nvSpPr>
        <p:spPr>
          <a:xfrm>
            <a:off x="462558" y="2348880"/>
            <a:ext cx="2093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Налог на доходы физических лиц;</a:t>
            </a:r>
          </a:p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Налог</a:t>
            </a:r>
            <a:r>
              <a:rPr lang="ru-RU" sz="1200" dirty="0" smtClean="0">
                <a:solidFill>
                  <a:schemeClr val="bg1"/>
                </a:solidFill>
              </a:rPr>
              <a:t>, взимаемый </a:t>
            </a:r>
            <a:r>
              <a:rPr lang="ru-RU" sz="1200" dirty="0">
                <a:solidFill>
                  <a:schemeClr val="bg1"/>
                </a:solidFill>
              </a:rPr>
              <a:t>в связи с применением упрощенной системы налогообложения;</a:t>
            </a:r>
          </a:p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Единый налог на вмененный доход;</a:t>
            </a:r>
          </a:p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Единый сельско-хозяйственный налог;</a:t>
            </a:r>
          </a:p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Налог</a:t>
            </a:r>
            <a:r>
              <a:rPr lang="ru-RU" sz="1200" dirty="0" smtClean="0">
                <a:solidFill>
                  <a:schemeClr val="bg1"/>
                </a:solidFill>
              </a:rPr>
              <a:t>, </a:t>
            </a:r>
            <a:r>
              <a:rPr lang="ru-RU" sz="1200" dirty="0" err="1" smtClean="0">
                <a:solidFill>
                  <a:schemeClr val="bg1"/>
                </a:solidFill>
              </a:rPr>
              <a:t>взимаемыйи</a:t>
            </a:r>
            <a:r>
              <a:rPr lang="ru-RU" sz="1200" dirty="0" smtClean="0">
                <a:solidFill>
                  <a:schemeClr val="bg1"/>
                </a:solidFill>
              </a:rPr>
              <a:t> </a:t>
            </a:r>
            <a:r>
              <a:rPr lang="ru-RU" sz="1200" dirty="0">
                <a:solidFill>
                  <a:schemeClr val="bg1"/>
                </a:solidFill>
              </a:rPr>
              <a:t>в      </a:t>
            </a:r>
          </a:p>
          <a:p>
            <a:r>
              <a:rPr lang="ru-RU" sz="1200" dirty="0">
                <a:solidFill>
                  <a:schemeClr val="bg1"/>
                </a:solidFill>
              </a:rPr>
              <a:t>    связи с применением   </a:t>
            </a:r>
          </a:p>
          <a:p>
            <a:r>
              <a:rPr lang="ru-RU" sz="1200" dirty="0">
                <a:solidFill>
                  <a:schemeClr val="bg1"/>
                </a:solidFill>
              </a:rPr>
              <a:t>     патента; </a:t>
            </a:r>
          </a:p>
          <a:p>
            <a:r>
              <a:rPr lang="ru-RU" sz="1200" dirty="0">
                <a:solidFill>
                  <a:schemeClr val="bg1"/>
                </a:solidFill>
              </a:rPr>
              <a:t>      -    другие</a:t>
            </a:r>
          </a:p>
          <a:p>
            <a:endParaRPr lang="ru-RU" sz="1200" dirty="0">
              <a:solidFill>
                <a:srgbClr val="FFFF0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988" y="5242560"/>
            <a:ext cx="2702034" cy="167912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Пятиугольник 9"/>
          <p:cNvSpPr/>
          <p:nvPr/>
        </p:nvSpPr>
        <p:spPr>
          <a:xfrm rot="5400000">
            <a:off x="5396883" y="3026638"/>
            <a:ext cx="4041975" cy="2523393"/>
          </a:xfrm>
          <a:prstGeom prst="homePlat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50" dirty="0"/>
          </a:p>
        </p:txBody>
      </p:sp>
      <p:sp>
        <p:nvSpPr>
          <p:cNvPr id="11" name="Пятиугольник 10"/>
          <p:cNvSpPr/>
          <p:nvPr/>
        </p:nvSpPr>
        <p:spPr>
          <a:xfrm rot="5400000">
            <a:off x="2498908" y="3026522"/>
            <a:ext cx="4042207" cy="2523393"/>
          </a:xfrm>
          <a:prstGeom prst="homePlat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350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2564904"/>
            <a:ext cx="2088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Доходы от </a:t>
            </a:r>
            <a:r>
              <a:rPr lang="ru-RU" sz="1200" dirty="0" err="1">
                <a:solidFill>
                  <a:schemeClr val="bg1"/>
                </a:solidFill>
              </a:rPr>
              <a:t>использова-ния</a:t>
            </a:r>
            <a:r>
              <a:rPr lang="ru-RU" sz="1200" dirty="0">
                <a:solidFill>
                  <a:schemeClr val="bg1"/>
                </a:solidFill>
              </a:rPr>
              <a:t> муниципального имущества;</a:t>
            </a:r>
          </a:p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Доходы от оказания платных услуг и компенсации затрат;</a:t>
            </a:r>
          </a:p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Доходы от продажи материальных активов;</a:t>
            </a:r>
          </a:p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Штрафы;</a:t>
            </a:r>
          </a:p>
          <a:p>
            <a:pPr marL="214313" indent="-214313">
              <a:buFontTx/>
              <a:buChar char="-"/>
            </a:pPr>
            <a:r>
              <a:rPr lang="ru-RU" sz="1200" dirty="0">
                <a:solidFill>
                  <a:schemeClr val="bg1"/>
                </a:solidFill>
              </a:rPr>
              <a:t>Другие не налоговые доходы</a:t>
            </a:r>
          </a:p>
          <a:p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72200" y="2564904"/>
            <a:ext cx="201622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Поступления в местный бюджет из областного бюджета межбюджетных трансфертов в виде дотаций, субсидий, </a:t>
            </a:r>
            <a:r>
              <a:rPr lang="ru-RU" sz="1200" dirty="0" err="1">
                <a:solidFill>
                  <a:schemeClr val="bg1"/>
                </a:solidFill>
              </a:rPr>
              <a:t>суб-венций</a:t>
            </a:r>
            <a:r>
              <a:rPr lang="ru-RU" sz="1200" dirty="0">
                <a:solidFill>
                  <a:schemeClr val="bg1"/>
                </a:solidFill>
              </a:rPr>
              <a:t> и иных меж-бюджетных трансфертов, а так же поступления от физических и </a:t>
            </a:r>
            <a:r>
              <a:rPr lang="ru-RU" sz="1200" dirty="0" err="1">
                <a:solidFill>
                  <a:schemeClr val="bg1"/>
                </a:solidFill>
              </a:rPr>
              <a:t>юридичес</a:t>
            </a:r>
            <a:r>
              <a:rPr lang="ru-RU" sz="1200" dirty="0">
                <a:solidFill>
                  <a:schemeClr val="bg1"/>
                </a:solidFill>
              </a:rPr>
              <a:t>-ких лиц (кроме налоговых и неналоговых доходов)</a:t>
            </a:r>
          </a:p>
          <a:p>
            <a:endParaRPr lang="ru-RU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23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9" y="150902"/>
            <a:ext cx="2702034" cy="167912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Овал 3"/>
          <p:cNvSpPr/>
          <p:nvPr/>
        </p:nvSpPr>
        <p:spPr>
          <a:xfrm>
            <a:off x="2450660" y="453130"/>
            <a:ext cx="4251145" cy="1832460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РАСХОДЫ 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БЮДЖЕТА 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4395" y="2419888"/>
            <a:ext cx="1627780" cy="250101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Общегосударствен-ные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расходы 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692589" y="3664777"/>
            <a:ext cx="1627780" cy="2501019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Национа-льная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оборона 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635896" y="3801788"/>
            <a:ext cx="1627780" cy="2501019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Национа-льная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экономика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541936" y="3633875"/>
            <a:ext cx="1627780" cy="2501019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ЖКХ 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318441" y="2636912"/>
            <a:ext cx="1843804" cy="274979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Социаль-ная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политика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 rot="3657618">
            <a:off x="1812835" y="1570285"/>
            <a:ext cx="610820" cy="1464431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892663">
            <a:off x="2708693" y="2175785"/>
            <a:ext cx="610820" cy="1570701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236031" y="2419888"/>
            <a:ext cx="610820" cy="1161321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20081914">
            <a:off x="5714052" y="2191973"/>
            <a:ext cx="610820" cy="1472082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7722121">
            <a:off x="6736267" y="1617298"/>
            <a:ext cx="610820" cy="1438975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500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143"/>
            <a:ext cx="2857500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559426" y="207524"/>
            <a:ext cx="655272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Бюджетная и 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налоговая политика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518" y="1530963"/>
            <a:ext cx="874846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В основу бюджетной и налоговой политики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Калужского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муниципального образования Федоровского муниципального района Саратовской области на 2026 год и на плановый период 2027 и 2028 годов положены стратегические цели развития муниципального образования, сформулированные в соответствии с приоритетными направлениями развития налоговой системы Российской Федерации в целях создания условий для расширения экономического потенциала развития в среднесрочной перспективе, изложенными в Основных направлениях налоговой политики Российской Федерации на ближайшие три года, Посланием Президента Российской Федерации Федеральному Собранию Российской Федерации от 29 февраля 2024 года, Указами Президента Российской Федерации от 7 мая 2024 года № 309 «О национальных целях развития Российской Федерации на период до 2030 года и на перспективу до 2036 года», иными программными документами.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Целью основных направлений бюджетной политики на 2026 год и на плановый период 2027 и 2028 годов является определение основных подходов к формированию характеристик и прогнозируемых параметров проекта бюджета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Калужского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муниципального образования Федоровского муниципального района Саратовской области на 2026 год и на плановый период 2027 и 2028 годов и дальнейшее повышение эффективности использования бюджетных средств.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Основными задачами бюджетной политики Калужского муниципального образования Федоровского муниципального района Саратовской области на 2026 год и на плановый период 2027 и 2028 годов будут: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обеспечение долгосрочной сбалансированности и устойчивости бюджетной системы как базового принципа ответственной бюджетной политики;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безусловное исполнение всех социально значимых обязательств государства и стратегическая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приоритизация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 расходов бюджета, направленных на достижение целей и целевых показателей национальных проектов, определенных в соответствии с указом Президента Российской Федерации от 7 мая 2024 года № 309, а также результатов входящих в их состав муниципальных проектов;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актуализация и совершенствование нормативной и методической базы в сфере программно-целевого планирования, реализация мероприятий, направленных на повышение качества планирования и эффективности реализации муниципальных программ Калужского муниципального образования Федоровского муниципального района Саратовской области исходя из ожидаемых результатов;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дальнейшее развитие системы муниципальных программ Калужского муниципального образования Федоровского муниципального района Саратовской области на проектных принципах управления, совершенствование нормативной и методической базы их реализации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  <a:endParaRPr lang="ru-RU" sz="1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475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301891"/>
            <a:ext cx="5475923" cy="107721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Бюджетная и налоговая</a:t>
            </a:r>
            <a:r>
              <a:rPr lang="en-US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политика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656"/>
            <a:ext cx="1800200" cy="1197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79512" y="1379109"/>
            <a:ext cx="8712968" cy="58015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финансовое обеспечение принятых обязательств с учетом проведения мероприятий по их оптимизации и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приоритизации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 и сокращению неэффективных расходов местного бюджета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  <a:endParaRPr lang="ru-RU" sz="1200" dirty="0" smtClean="0"/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реализация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мер по повышению эффективности использования бюджетных средств, в том числе путем выполнения мероприятий по оздоровлению муниципальных финансов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Калужского муниципального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образования Федоровского муниципального района Саратовской области;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соблюдение условий соглашения, заключенных администрацией Калужского муниципального образования Федоровского муниципального района Саратовской области с Администрацией Федоровского района;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недопущение установления и исполнение расходных обязательств, не относящихся к полномочиям органов местного самоуправления, а также не обеспеченных источниками финансирования;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проведение оценки имеющихся ресурсов, необходимых для реализации инфраструктурных проектов;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строгое соблюдение бюджетно-финансовой дисциплины всеми главными распорядителями и получателями бюджетных средств;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недопущение возникновения просроченной кредиторской задолженности по заработной плате и социальным обязательствам;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совершенствование механизмов осуществления внутреннего муниципального финансового контроля;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совершенствование межбюджетных отношений, направленное на поддержание устойчивого исполнения и сбалансированности местных бюджетов, повышение эффективности предоставления и использования межбюджетных трансфертов, реализацию новаций в сфере межбюджетных отношений;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продолжение реализации механизма инициативного бюджетирования, расширение его практик, в том числе молодежного направления, их развитие, распространение передового опыта в целях прямого вовлечения граждан в решение приоритетных социальных проблем местного значения, принятие конкретных решений по расходованию средств на данные цели и осуществление общественного контроля за эффективностью и результативностью их использования;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обеспечение открытости и прозрачности бюджетного процесса, доступности информации о муниципальных финансах Калужского муниципального образования Федоровского муниципального района Саратовской области;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реализация мероприятий, направленных на повышение уровня финансовой грамотности и формирование финансовой культуры населения Калужского муниципального образования Федоровского муниципального района Саратовской области, способствующих осознанному использованию гражданами финансовых продуктов и услуг, разумному принятию ими финансовых решений, инвестирования и управления рисками.</a:t>
            </a:r>
          </a:p>
          <a:p>
            <a:endParaRPr lang="ru-RU" sz="11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66447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1879</TotalTime>
  <Words>1441</Words>
  <Application>Microsoft Office PowerPoint</Application>
  <PresentationFormat>Экран (4:3)</PresentationFormat>
  <Paragraphs>307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Презентация PowerPoint</vt:lpstr>
      <vt:lpstr>Уважаемые жители Калужского муниципального образования! </vt:lpstr>
      <vt:lpstr>ГРАЖДАНИН И ЕГО УЧАСТИЕ  В БЮДЖЕТНОМ ПРОЦЕССЕ</vt:lpstr>
      <vt:lpstr>ОСНОВНЫЕ ПОНЯТИЯ</vt:lpstr>
      <vt:lpstr>Документы, на основании которых составляется проект бюджета Калужского МО в соответствии со ст.172 БК РФ </vt:lpstr>
      <vt:lpstr>ДОХОДЫ БЮДЖЕТА</vt:lpstr>
      <vt:lpstr>Презентация PowerPoint</vt:lpstr>
      <vt:lpstr>Презентация PowerPoint</vt:lpstr>
      <vt:lpstr>Презентация PowerPoint</vt:lpstr>
      <vt:lpstr>Основные показатели прогноза социально-экономического развития Калужского муниципального образования</vt:lpstr>
      <vt:lpstr>Основные характеристики бюджета Калужского муниципального образования</vt:lpstr>
      <vt:lpstr>Прогноз доходов местного бюджета Калужского муниципального образования Федоровского муниципального района Саратовской области на 2026 год и плановый период 2027 и 2028 годов</vt:lpstr>
      <vt:lpstr>Структура доходов бюджета Калужского  муниципального образования на 2026 год</vt:lpstr>
      <vt:lpstr>Расходы местного бюджета Калужского  муниципального образования Федоровского муниципального района на 2026 год </vt:lpstr>
      <vt:lpstr>Структура расходов местного бюджета Калужского  муниципального образования на 2026 год</vt:lpstr>
      <vt:lpstr>Сведения о планируемых расходах Калужского МО  бюджета на реализацию муниципальных программ Федоровского муниципального района на 2026 год и плановый период 2027 и 2028 годов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olga</dc:creator>
  <cp:lastModifiedBy>Admin</cp:lastModifiedBy>
  <cp:revision>185</cp:revision>
  <dcterms:created xsi:type="dcterms:W3CDTF">2017-11-21T07:26:06Z</dcterms:created>
  <dcterms:modified xsi:type="dcterms:W3CDTF">2025-11-27T12:44:15Z</dcterms:modified>
</cp:coreProperties>
</file>